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6" r:id="rId2"/>
    <p:sldId id="257" r:id="rId3"/>
    <p:sldId id="258" r:id="rId4"/>
    <p:sldId id="259" r:id="rId5"/>
    <p:sldId id="260" r:id="rId6"/>
    <p:sldId id="261" r:id="rId7"/>
    <p:sldId id="262" r:id="rId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0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4328D11F-65D7-4B9A-9A1C-ED6965F00387}" type="datetimeFigureOut">
              <a:rPr lang="en-US" smtClean="0"/>
              <a:pPr/>
              <a:t>4/15/2014</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53DA0B07-F74F-4F08-A7BD-22AD65540ABA}" type="slidenum">
              <a:rPr lang="en-US" smtClean="0"/>
              <a:pPr/>
              <a:t>‹#›</a:t>
            </a:fld>
            <a:endParaRPr lang="en-US"/>
          </a:p>
        </p:txBody>
      </p:sp>
    </p:spTree>
    <p:extLst>
      <p:ext uri="{BB962C8B-B14F-4D97-AF65-F5344CB8AC3E}">
        <p14:creationId xmlns:p14="http://schemas.microsoft.com/office/powerpoint/2010/main" val="34665888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6EE6C746-142C-4948-9408-45CD38EF9BAA}" type="datetimeFigureOut">
              <a:rPr lang="en-US" smtClean="0"/>
              <a:t>4/15/2014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E73F59A7-1876-4827-BDEA-15CFAAB89880}" type="slidenum">
              <a:rPr lang="en-US" smtClean="0"/>
              <a:t>‹#›</a:t>
            </a:fld>
            <a:endParaRPr lang="en-US"/>
          </a:p>
        </p:txBody>
      </p:sp>
    </p:spTree>
    <p:extLst>
      <p:ext uri="{BB962C8B-B14F-4D97-AF65-F5344CB8AC3E}">
        <p14:creationId xmlns:p14="http://schemas.microsoft.com/office/powerpoint/2010/main" val="648703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3F59A7-1876-4827-BDEA-15CFAAB89880}" type="slidenum">
              <a:rPr lang="en-US" smtClean="0"/>
              <a:t>1</a:t>
            </a:fld>
            <a:endParaRPr lang="en-US"/>
          </a:p>
        </p:txBody>
      </p:sp>
    </p:spTree>
    <p:extLst>
      <p:ext uri="{BB962C8B-B14F-4D97-AF65-F5344CB8AC3E}">
        <p14:creationId xmlns:p14="http://schemas.microsoft.com/office/powerpoint/2010/main" val="291217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636B4DF-EB3F-457D-AAA0-F841C9E81995}" type="datetimeFigureOut">
              <a:rPr lang="en-US" smtClean="0"/>
              <a:pPr/>
              <a:t>4/15/2014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9FD93A6-4E3B-4DC0-AE05-B6871B0B0B02}"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36B4DF-EB3F-457D-AAA0-F841C9E81995}" type="datetimeFigureOut">
              <a:rPr lang="en-US" smtClean="0"/>
              <a:pPr/>
              <a:t>4/15/2014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D93A6-4E3B-4DC0-AE05-B6871B0B0B0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36B4DF-EB3F-457D-AAA0-F841C9E81995}" type="datetimeFigureOut">
              <a:rPr lang="en-US" smtClean="0"/>
              <a:pPr/>
              <a:t>4/15/2014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D93A6-4E3B-4DC0-AE05-B6871B0B0B0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636B4DF-EB3F-457D-AAA0-F841C9E81995}" type="datetimeFigureOut">
              <a:rPr lang="en-US" smtClean="0"/>
              <a:pPr/>
              <a:t>4/15/2014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D93A6-4E3B-4DC0-AE05-B6871B0B0B02}"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636B4DF-EB3F-457D-AAA0-F841C9E81995}" type="datetimeFigureOut">
              <a:rPr lang="en-US" smtClean="0"/>
              <a:pPr/>
              <a:t>4/15/2014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9FD93A6-4E3B-4DC0-AE05-B6871B0B0B0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636B4DF-EB3F-457D-AAA0-F841C9E81995}" type="datetimeFigureOut">
              <a:rPr lang="en-US" smtClean="0"/>
              <a:pPr/>
              <a:t>4/15/2014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D93A6-4E3B-4DC0-AE05-B6871B0B0B02}"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636B4DF-EB3F-457D-AAA0-F841C9E81995}" type="datetimeFigureOut">
              <a:rPr lang="en-US" smtClean="0"/>
              <a:pPr/>
              <a:t>4/15/2014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FD93A6-4E3B-4DC0-AE05-B6871B0B0B02}"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636B4DF-EB3F-457D-AAA0-F841C9E81995}" type="datetimeFigureOut">
              <a:rPr lang="en-US" smtClean="0"/>
              <a:pPr/>
              <a:t>4/15/2014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FD93A6-4E3B-4DC0-AE05-B6871B0B0B0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36B4DF-EB3F-457D-AAA0-F841C9E81995}" type="datetimeFigureOut">
              <a:rPr lang="en-US" smtClean="0"/>
              <a:pPr/>
              <a:t>4/15/2014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FD93A6-4E3B-4DC0-AE05-B6871B0B0B0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636B4DF-EB3F-457D-AAA0-F841C9E81995}" type="datetimeFigureOut">
              <a:rPr lang="en-US" smtClean="0"/>
              <a:pPr/>
              <a:t>4/15/2014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D93A6-4E3B-4DC0-AE05-B6871B0B0B02}"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636B4DF-EB3F-457D-AAA0-F841C9E81995}" type="datetimeFigureOut">
              <a:rPr lang="en-US" smtClean="0"/>
              <a:pPr/>
              <a:t>4/15/2014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49FD93A6-4E3B-4DC0-AE05-B6871B0B0B02}"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636B4DF-EB3F-457D-AAA0-F841C9E81995}" type="datetimeFigureOut">
              <a:rPr lang="en-US" smtClean="0"/>
              <a:pPr/>
              <a:t>4/15/2014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9FD93A6-4E3B-4DC0-AE05-B6871B0B0B0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youtube.com/watch?v=-ZzBUbwxfL0&amp;safety_mode=true&amp;persist_safety_mode=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ctrTitle"/>
          </p:nvPr>
        </p:nvSpPr>
        <p:spPr/>
        <p:txBody>
          <a:bodyPr>
            <a:normAutofit fontScale="90000"/>
          </a:bodyPr>
          <a:lstStyle/>
          <a:p>
            <a:r>
              <a:rPr lang="en-US" dirty="0" smtClean="0"/>
              <a:t>NUTRITION: Percent Fat </a:t>
            </a:r>
            <a:r>
              <a:rPr lang="en-US" dirty="0"/>
              <a:t>PPT</a:t>
            </a:r>
            <a:br>
              <a:rPr lang="en-US" dirty="0"/>
            </a:br>
            <a:r>
              <a:rPr lang="en-US" sz="1100" dirty="0">
                <a:hlinkClick r:id="rId3"/>
              </a:rPr>
              <a:t>http://www.youtube.com/watch?v=-</a:t>
            </a:r>
            <a:r>
              <a:rPr lang="en-US" sz="1100" dirty="0" smtClean="0">
                <a:hlinkClick r:id="rId3"/>
              </a:rPr>
              <a:t>ZzBUbwxfL0&amp;safety_mode=true&amp;persist_safety_mode=1</a:t>
            </a:r>
            <a:r>
              <a:rPr lang="en-US" dirty="0"/>
              <a:t/>
            </a:r>
            <a:br>
              <a:rPr lang="en-US" dirty="0"/>
            </a:br>
            <a:endParaRPr lang="en-US" dirty="0"/>
          </a:p>
        </p:txBody>
      </p:sp>
      <p:pic>
        <p:nvPicPr>
          <p:cNvPr id="1028" name="Picture 4" descr="C:\Documents and Settings\christina_olson\Local Settings\Temporary Internet Files\Content.IE5\EY4HIOY4\MC910216978[1].png"/>
          <p:cNvPicPr>
            <a:picLocks noChangeAspect="1" noChangeArrowheads="1"/>
          </p:cNvPicPr>
          <p:nvPr/>
        </p:nvPicPr>
        <p:blipFill>
          <a:blip r:embed="rId4" cstate="print"/>
          <a:srcRect/>
          <a:stretch>
            <a:fillRect/>
          </a:stretch>
        </p:blipFill>
        <p:spPr bwMode="auto">
          <a:xfrm>
            <a:off x="2819400" y="3124200"/>
            <a:ext cx="3352800" cy="37338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McDonald’s Menu Activity</a:t>
            </a:r>
            <a:endParaRPr lang="en-US" dirty="0"/>
          </a:p>
        </p:txBody>
      </p:sp>
      <p:sp>
        <p:nvSpPr>
          <p:cNvPr id="3" name="Content Placeholder 2"/>
          <p:cNvSpPr>
            <a:spLocks noGrp="1"/>
          </p:cNvSpPr>
          <p:nvPr>
            <p:ph sz="quarter" idx="1"/>
          </p:nvPr>
        </p:nvSpPr>
        <p:spPr/>
        <p:txBody>
          <a:bodyPr>
            <a:normAutofit lnSpcReduction="10000"/>
          </a:bodyPr>
          <a:lstStyle/>
          <a:p>
            <a:pPr algn="ctr">
              <a:buNone/>
            </a:pPr>
            <a:r>
              <a:rPr lang="en-US" dirty="0" smtClean="0"/>
              <a:t/>
            </a:r>
            <a:br>
              <a:rPr lang="en-US" dirty="0" smtClean="0"/>
            </a:br>
            <a:endParaRPr lang="en-US" dirty="0" smtClean="0"/>
          </a:p>
          <a:p>
            <a:pPr algn="ctr">
              <a:buNone/>
            </a:pPr>
            <a:endParaRPr lang="en-US" u="sng" dirty="0" smtClean="0"/>
          </a:p>
          <a:p>
            <a:pPr algn="ctr">
              <a:buNone/>
            </a:pPr>
            <a:endParaRPr lang="en-US" u="sng" dirty="0" smtClean="0"/>
          </a:p>
          <a:p>
            <a:pPr algn="ctr">
              <a:buNone/>
            </a:pPr>
            <a:r>
              <a:rPr lang="en-US" u="sng" dirty="0" smtClean="0"/>
              <a:t>Food</a:t>
            </a:r>
            <a:r>
              <a:rPr lang="en-US" dirty="0" smtClean="0"/>
              <a:t>	                                </a:t>
            </a:r>
            <a:r>
              <a:rPr lang="en-US" u="sng" dirty="0" smtClean="0"/>
              <a:t>Calories  </a:t>
            </a:r>
            <a:r>
              <a:rPr lang="en-US" dirty="0" smtClean="0"/>
              <a:t>           </a:t>
            </a:r>
            <a:r>
              <a:rPr lang="en-US" u="sng" dirty="0" smtClean="0"/>
              <a:t>Total fat (g)</a:t>
            </a:r>
            <a:r>
              <a:rPr lang="en-US" dirty="0" smtClean="0"/>
              <a:t> </a:t>
            </a:r>
          </a:p>
          <a:p>
            <a:pPr>
              <a:buNone/>
            </a:pPr>
            <a:r>
              <a:rPr lang="en-US" dirty="0" smtClean="0"/>
              <a:t>	1. Hamburger</a:t>
            </a:r>
          </a:p>
          <a:p>
            <a:pPr>
              <a:buNone/>
            </a:pPr>
            <a:r>
              <a:rPr lang="en-US" dirty="0" smtClean="0"/>
              <a:t>	2. Med. Fry</a:t>
            </a:r>
          </a:p>
          <a:p>
            <a:pPr>
              <a:buNone/>
            </a:pPr>
            <a:r>
              <a:rPr lang="en-US" dirty="0" smtClean="0"/>
              <a:t>	3. Large Coke</a:t>
            </a:r>
          </a:p>
          <a:p>
            <a:pPr>
              <a:buNone/>
            </a:pPr>
            <a:r>
              <a:rPr lang="en-US" dirty="0" smtClean="0"/>
              <a:t>	4. 3 Ketchup </a:t>
            </a:r>
            <a:r>
              <a:rPr lang="en-US" dirty="0" err="1" smtClean="0"/>
              <a:t>Pkts</a:t>
            </a:r>
            <a:endParaRPr lang="en-US" dirty="0" smtClean="0"/>
          </a:p>
          <a:p>
            <a:pPr>
              <a:buNone/>
            </a:pPr>
            <a:r>
              <a:rPr lang="en-US" dirty="0" smtClean="0"/>
              <a:t>		                        Totals:</a:t>
            </a:r>
          </a:p>
          <a:p>
            <a:endParaRPr lang="en-US" dirty="0"/>
          </a:p>
        </p:txBody>
      </p:sp>
      <p:pic>
        <p:nvPicPr>
          <p:cNvPr id="4" name="Picture 3" descr="Mcdonalds.jpg"/>
          <p:cNvPicPr>
            <a:picLocks noChangeAspect="1"/>
          </p:cNvPicPr>
          <p:nvPr/>
        </p:nvPicPr>
        <p:blipFill>
          <a:blip r:embed="rId2" cstate="print"/>
          <a:stretch>
            <a:fillRect/>
          </a:stretch>
        </p:blipFill>
        <p:spPr>
          <a:xfrm>
            <a:off x="3048000" y="1524000"/>
            <a:ext cx="2743200" cy="15240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914400" y="304800"/>
            <a:ext cx="7772400" cy="5715000"/>
          </a:xfrm>
        </p:spPr>
        <p:txBody>
          <a:bodyPr>
            <a:normAutofit fontScale="92500" lnSpcReduction="10000"/>
          </a:bodyPr>
          <a:lstStyle/>
          <a:p>
            <a:pPr>
              <a:buNone/>
            </a:pPr>
            <a:r>
              <a:rPr lang="en-US" dirty="0" smtClean="0"/>
              <a:t>				</a:t>
            </a:r>
          </a:p>
          <a:p>
            <a:pPr algn="ctr">
              <a:buNone/>
            </a:pPr>
            <a:r>
              <a:rPr lang="en-US" sz="5200" b="1" dirty="0" smtClean="0"/>
              <a:t>AVERAGES</a:t>
            </a:r>
          </a:p>
          <a:p>
            <a:pPr>
              <a:buNone/>
            </a:pPr>
            <a:endParaRPr lang="en-US" dirty="0" smtClean="0"/>
          </a:p>
          <a:p>
            <a:pPr>
              <a:buNone/>
            </a:pPr>
            <a:r>
              <a:rPr lang="en-US" dirty="0" smtClean="0"/>
              <a:t>				TEEN GIRLS		   TEEN BOYS</a:t>
            </a:r>
          </a:p>
          <a:p>
            <a:pPr>
              <a:buNone/>
            </a:pPr>
            <a:r>
              <a:rPr lang="en-US" dirty="0" smtClean="0"/>
              <a:t>Avg. calories		    2000			         2800</a:t>
            </a:r>
          </a:p>
          <a:p>
            <a:pPr>
              <a:buNone/>
            </a:pPr>
            <a:r>
              <a:rPr lang="en-US" dirty="0" smtClean="0"/>
              <a:t>Avg. total fat (g)	       	      73			            93</a:t>
            </a:r>
          </a:p>
          <a:p>
            <a:pPr>
              <a:buNone/>
            </a:pPr>
            <a:endParaRPr lang="en-US" dirty="0" smtClean="0"/>
          </a:p>
          <a:p>
            <a:pPr>
              <a:buNone/>
            </a:pPr>
            <a:r>
              <a:rPr lang="en-US" dirty="0" smtClean="0"/>
              <a:t>Problem:</a:t>
            </a:r>
          </a:p>
          <a:p>
            <a:pPr>
              <a:buNone/>
            </a:pPr>
            <a:r>
              <a:rPr lang="en-US" dirty="0" smtClean="0"/>
              <a:t>Trish is a 16-year old female that is 5’4” and weighs 105 pounds.  She gets less than 30 minutes of physical activity per day and wants to know approximately how many calories she should consume?</a:t>
            </a:r>
          </a:p>
          <a:p>
            <a:pPr>
              <a:buNone/>
            </a:pPr>
            <a:r>
              <a:rPr lang="en-US" dirty="0" smtClean="0"/>
              <a:t>A. 1000-1200		C. 1800-2000</a:t>
            </a:r>
          </a:p>
          <a:p>
            <a:pPr marL="514350" lvl="0" indent="-514350">
              <a:buNone/>
            </a:pPr>
            <a:r>
              <a:rPr lang="en-US" dirty="0" smtClean="0"/>
              <a:t>B.  3200-3400		D. 4500-4700</a:t>
            </a:r>
          </a:p>
          <a:p>
            <a:pPr>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 calcmode="lin" valueType="num">
                                      <p:cBhvr additive="base">
                                        <p:cTn id="3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 calcmode="lin" valueType="num">
                                      <p:cBhvr additive="base">
                                        <p:cTn id="3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Figuring Out Food’s </a:t>
            </a:r>
            <a:br>
              <a:rPr lang="en-US" dirty="0" smtClean="0"/>
            </a:br>
            <a:r>
              <a:rPr lang="en-US" dirty="0" smtClean="0"/>
              <a:t>% of calories from FAT</a:t>
            </a:r>
            <a:endParaRPr lang="en-US" dirty="0"/>
          </a:p>
        </p:txBody>
      </p:sp>
      <p:sp>
        <p:nvSpPr>
          <p:cNvPr id="3" name="Content Placeholder 2"/>
          <p:cNvSpPr>
            <a:spLocks noGrp="1"/>
          </p:cNvSpPr>
          <p:nvPr>
            <p:ph sz="quarter" idx="1"/>
          </p:nvPr>
        </p:nvSpPr>
        <p:spPr>
          <a:xfrm>
            <a:off x="914400" y="1447800"/>
            <a:ext cx="7772400" cy="5181600"/>
          </a:xfrm>
        </p:spPr>
        <p:txBody>
          <a:bodyPr>
            <a:normAutofit fontScale="92500" lnSpcReduction="10000"/>
          </a:bodyPr>
          <a:lstStyle/>
          <a:p>
            <a:pPr marL="0" indent="0" algn="ctr">
              <a:buNone/>
            </a:pPr>
            <a:r>
              <a:rPr lang="en-US" dirty="0" smtClean="0"/>
              <a:t>(9X/Y)100</a:t>
            </a:r>
          </a:p>
          <a:p>
            <a:r>
              <a:rPr lang="en-US" dirty="0" smtClean="0"/>
              <a:t>X= Total Fat Grams per </a:t>
            </a:r>
            <a:r>
              <a:rPr lang="en-US" dirty="0" smtClean="0"/>
              <a:t>serving</a:t>
            </a:r>
            <a:endParaRPr lang="en-US" dirty="0" smtClean="0"/>
          </a:p>
          <a:p>
            <a:pPr>
              <a:buNone/>
            </a:pPr>
            <a:r>
              <a:rPr lang="en-US" dirty="0" smtClean="0"/>
              <a:t>	(You multiply by 9 since there are 9 calories per gram of fat.)</a:t>
            </a:r>
          </a:p>
          <a:p>
            <a:r>
              <a:rPr lang="en-US" dirty="0" smtClean="0"/>
              <a:t>Y= Total calories </a:t>
            </a:r>
            <a:r>
              <a:rPr lang="en-US" smtClean="0"/>
              <a:t>per </a:t>
            </a:r>
            <a:r>
              <a:rPr lang="en-US" smtClean="0"/>
              <a:t>serving</a:t>
            </a:r>
            <a:endParaRPr lang="en-US" dirty="0" smtClean="0"/>
          </a:p>
          <a:p>
            <a:r>
              <a:rPr lang="en-US" dirty="0" smtClean="0"/>
              <a:t> Multiply above answer by 100 =  % Fat</a:t>
            </a:r>
          </a:p>
          <a:p>
            <a:pPr>
              <a:buNone/>
            </a:pPr>
            <a:endParaRPr lang="en-US" dirty="0" smtClean="0"/>
          </a:p>
          <a:p>
            <a:pPr>
              <a:buNone/>
            </a:pPr>
            <a:r>
              <a:rPr lang="en-US" dirty="0" smtClean="0"/>
              <a:t>Skippy Peanut Butter			</a:t>
            </a:r>
          </a:p>
          <a:p>
            <a:pPr>
              <a:buNone/>
            </a:pPr>
            <a:r>
              <a:rPr lang="en-US" dirty="0" smtClean="0"/>
              <a:t>16 grams of fat, 190 calories per serving</a:t>
            </a:r>
          </a:p>
          <a:p>
            <a:pPr>
              <a:buNone/>
            </a:pPr>
            <a:r>
              <a:rPr lang="en-US" dirty="0" smtClean="0"/>
              <a:t>(9X16/190)100=</a:t>
            </a:r>
          </a:p>
          <a:p>
            <a:pPr>
              <a:buNone/>
            </a:pPr>
            <a:r>
              <a:rPr lang="en-US" dirty="0" smtClean="0"/>
              <a:t>(144/190)100=</a:t>
            </a:r>
          </a:p>
          <a:p>
            <a:pPr>
              <a:buNone/>
            </a:pPr>
            <a:r>
              <a:rPr lang="en-US" dirty="0" smtClean="0"/>
              <a:t>(.7578)100=</a:t>
            </a:r>
          </a:p>
          <a:p>
            <a:pPr>
              <a:buNone/>
            </a:pPr>
            <a:r>
              <a:rPr lang="en-US" dirty="0" smtClean="0"/>
              <a:t>			=75%</a:t>
            </a:r>
            <a:endParaRPr lang="en-US" dirty="0"/>
          </a:p>
        </p:txBody>
      </p:sp>
      <p:pic>
        <p:nvPicPr>
          <p:cNvPr id="5" name="Picture 4" descr="1.png"/>
          <p:cNvPicPr>
            <a:picLocks noChangeAspect="1"/>
          </p:cNvPicPr>
          <p:nvPr/>
        </p:nvPicPr>
        <p:blipFill>
          <a:blip r:embed="rId2" cstate="print"/>
          <a:stretch>
            <a:fillRect/>
          </a:stretch>
        </p:blipFill>
        <p:spPr>
          <a:xfrm>
            <a:off x="5791200" y="4267200"/>
            <a:ext cx="2143125" cy="21431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FAT INTAKE</a:t>
            </a:r>
            <a:endParaRPr lang="en-US" dirty="0"/>
          </a:p>
        </p:txBody>
      </p:sp>
      <p:sp>
        <p:nvSpPr>
          <p:cNvPr id="3" name="Content Placeholder 2"/>
          <p:cNvSpPr>
            <a:spLocks noGrp="1"/>
          </p:cNvSpPr>
          <p:nvPr>
            <p:ph sz="quarter" idx="1"/>
          </p:nvPr>
        </p:nvSpPr>
        <p:spPr/>
        <p:txBody>
          <a:bodyPr>
            <a:normAutofit fontScale="85000" lnSpcReduction="20000"/>
          </a:bodyPr>
          <a:lstStyle/>
          <a:p>
            <a:endParaRPr lang="en-US" dirty="0" smtClean="0"/>
          </a:p>
          <a:p>
            <a:r>
              <a:rPr lang="en-US" dirty="0" smtClean="0"/>
              <a:t>USDA (United States Department </a:t>
            </a:r>
            <a:r>
              <a:rPr lang="en-US" smtClean="0"/>
              <a:t>of Agriculture) recommends </a:t>
            </a:r>
            <a:r>
              <a:rPr lang="en-US" dirty="0" smtClean="0"/>
              <a:t>daily percent fat intake to be anywhere from 20-35% (no more than 35).  </a:t>
            </a:r>
          </a:p>
          <a:p>
            <a:pPr>
              <a:buNone/>
            </a:pPr>
            <a:r>
              <a:rPr lang="en-US" dirty="0" smtClean="0"/>
              <a:t>	~10% Saturated (animal fats)</a:t>
            </a:r>
          </a:p>
          <a:p>
            <a:pPr>
              <a:buNone/>
            </a:pPr>
            <a:r>
              <a:rPr lang="en-US" dirty="0" smtClean="0"/>
              <a:t>	~20-25% unsaturated (fats from vegetables)</a:t>
            </a:r>
          </a:p>
          <a:p>
            <a:pPr>
              <a:buNone/>
            </a:pPr>
            <a:endParaRPr lang="en-US" dirty="0" smtClean="0"/>
          </a:p>
          <a:p>
            <a:pPr marL="274320" lvl="8" indent="-274320">
              <a:spcBef>
                <a:spcPts val="580"/>
              </a:spcBef>
              <a:buClr>
                <a:schemeClr val="accent1"/>
              </a:buClr>
              <a:buSzPct val="85000"/>
              <a:buFont typeface="Wingdings 2"/>
              <a:buChar char=""/>
            </a:pPr>
            <a:r>
              <a:rPr lang="en-US" sz="2600" dirty="0" smtClean="0"/>
              <a:t>A high intake of fat (greater than 35 percent of calories) generally increases saturated fat intake and makes it more difficult to avoid consuming excess calories. A low intake of fats and oils (less than 20 percent of calories) increases the risk of inadequate intakes of vitamin E and of essential fatty acids and may contribute to unfavorable changes in high-density lipoprotein (HDL) blood cholesterol and triglycerides.</a:t>
            </a:r>
          </a:p>
          <a:p>
            <a:endParaRPr lang="en-US" dirty="0" smtClean="0"/>
          </a:p>
          <a:p>
            <a:pPr>
              <a:buNone/>
            </a:pPr>
            <a:r>
              <a:rPr lang="en-US" dirty="0" smtClean="0"/>
              <a:t>	</a:t>
            </a:r>
          </a:p>
          <a:p>
            <a:pPr>
              <a:buNone/>
            </a:pPr>
            <a:endParaRPr lang="en-US" dirty="0" smtClean="0"/>
          </a:p>
          <a:p>
            <a:pPr>
              <a:buNone/>
            </a:pP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MATCH THE ANSWER</a:t>
            </a:r>
            <a:endParaRPr lang="en-US" dirty="0"/>
          </a:p>
        </p:txBody>
      </p:sp>
      <p:sp>
        <p:nvSpPr>
          <p:cNvPr id="3" name="Content Placeholder 2"/>
          <p:cNvSpPr>
            <a:spLocks noGrp="1"/>
          </p:cNvSpPr>
          <p:nvPr>
            <p:ph sz="quarter" idx="1"/>
          </p:nvPr>
        </p:nvSpPr>
        <p:spPr>
          <a:xfrm>
            <a:off x="381000" y="1524000"/>
            <a:ext cx="8382000" cy="4572000"/>
          </a:xfrm>
        </p:spPr>
        <p:txBody>
          <a:bodyPr>
            <a:normAutofit/>
          </a:bodyPr>
          <a:lstStyle/>
          <a:p>
            <a:pPr>
              <a:buNone/>
            </a:pPr>
            <a:r>
              <a:rPr lang="en-US" dirty="0" smtClean="0"/>
              <a:t>   </a:t>
            </a:r>
          </a:p>
          <a:p>
            <a:pPr>
              <a:buNone/>
            </a:pPr>
            <a:endParaRPr lang="en-US" dirty="0" smtClean="0"/>
          </a:p>
          <a:p>
            <a:pPr>
              <a:buNone/>
            </a:pPr>
            <a:endParaRPr lang="en-US" dirty="0" smtClean="0"/>
          </a:p>
          <a:p>
            <a:pPr>
              <a:buNone/>
            </a:pPr>
            <a:endParaRPr lang="en-US" dirty="0" smtClean="0"/>
          </a:p>
          <a:p>
            <a:pPr marL="514350" indent="-514350">
              <a:buFont typeface="+mj-lt"/>
              <a:buAutoNum type="arabicPeriod"/>
            </a:pPr>
            <a:r>
              <a:rPr lang="en-US" dirty="0" smtClean="0"/>
              <a:t>How many calories are there in one pound of fat?</a:t>
            </a:r>
          </a:p>
          <a:p>
            <a:pPr marL="514350" indent="-514350">
              <a:buFont typeface="+mj-lt"/>
              <a:buAutoNum type="arabicPeriod"/>
            </a:pPr>
            <a:r>
              <a:rPr lang="en-US" dirty="0" smtClean="0"/>
              <a:t>How many calories are there per gram of fat?</a:t>
            </a:r>
          </a:p>
          <a:p>
            <a:pPr marL="514350" indent="-514350">
              <a:buFont typeface="+mj-lt"/>
              <a:buAutoNum type="arabicPeriod"/>
            </a:pPr>
            <a:r>
              <a:rPr lang="en-US" dirty="0" smtClean="0"/>
              <a:t>How many calories per gram of Protein?</a:t>
            </a:r>
          </a:p>
          <a:p>
            <a:pPr marL="514350" indent="-514350">
              <a:buFont typeface="+mj-lt"/>
              <a:buAutoNum type="arabicPeriod"/>
            </a:pPr>
            <a:r>
              <a:rPr lang="en-US" dirty="0" smtClean="0"/>
              <a:t>How many calories per gram of Carbohydrates?</a:t>
            </a:r>
          </a:p>
          <a:p>
            <a:pPr>
              <a:buNone/>
            </a:pPr>
            <a:r>
              <a:rPr lang="en-US" dirty="0" smtClean="0"/>
              <a:t>ANSWERS:         A. 4             B. 3,500            C. 9             D. 4</a:t>
            </a:r>
          </a:p>
          <a:p>
            <a:endParaRPr lang="en-US" dirty="0"/>
          </a:p>
        </p:txBody>
      </p:sp>
      <p:pic>
        <p:nvPicPr>
          <p:cNvPr id="4" name="Picture 3" descr="1lbfat.jpg"/>
          <p:cNvPicPr>
            <a:picLocks noChangeAspect="1"/>
          </p:cNvPicPr>
          <p:nvPr/>
        </p:nvPicPr>
        <p:blipFill>
          <a:blip r:embed="rId2" cstate="print"/>
          <a:stretch>
            <a:fillRect/>
          </a:stretch>
        </p:blipFill>
        <p:spPr>
          <a:xfrm>
            <a:off x="3581400" y="1295400"/>
            <a:ext cx="2057400" cy="21336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1) B: 3,500</a:t>
            </a:r>
          </a:p>
          <a:p>
            <a:endParaRPr lang="en-US" dirty="0" smtClean="0"/>
          </a:p>
          <a:p>
            <a:r>
              <a:rPr lang="en-US" dirty="0" smtClean="0"/>
              <a:t>2) C: 9</a:t>
            </a:r>
          </a:p>
          <a:p>
            <a:endParaRPr lang="en-US" dirty="0" smtClean="0"/>
          </a:p>
          <a:p>
            <a:r>
              <a:rPr lang="en-US" dirty="0" smtClean="0"/>
              <a:t>3)  A or D : 4</a:t>
            </a:r>
          </a:p>
          <a:p>
            <a:endParaRPr lang="en-US" dirty="0" smtClean="0"/>
          </a:p>
          <a:p>
            <a:r>
              <a:rPr lang="en-US" dirty="0" smtClean="0"/>
              <a:t>4) A or D: 4</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537</TotalTime>
  <Words>127</Words>
  <Application>Microsoft Office PowerPoint</Application>
  <PresentationFormat>On-screen Show (4:3)</PresentationFormat>
  <Paragraphs>63</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Equity</vt:lpstr>
      <vt:lpstr>NUTRITION: Percent Fat PPT http://www.youtube.com/watch?v=-ZzBUbwxfL0&amp;safety_mode=true&amp;persist_safety_mode=1 </vt:lpstr>
      <vt:lpstr>McDonald’s Menu Activity</vt:lpstr>
      <vt:lpstr>PowerPoint Presentation</vt:lpstr>
      <vt:lpstr>Figuring Out Food’s  % of calories from FAT</vt:lpstr>
      <vt:lpstr>FAT INTAKE</vt:lpstr>
      <vt:lpstr>MATCH THE ANSWER</vt:lpstr>
      <vt:lpstr>PowerPoint Presentation</vt:lpstr>
    </vt:vector>
  </TitlesOfParts>
  <Company>ISD11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dc:title>
  <dc:creator>christina_olson</dc:creator>
  <cp:lastModifiedBy>user</cp:lastModifiedBy>
  <cp:revision>30</cp:revision>
  <dcterms:created xsi:type="dcterms:W3CDTF">2012-04-20T14:41:42Z</dcterms:created>
  <dcterms:modified xsi:type="dcterms:W3CDTF">2014-04-15T19:01:55Z</dcterms:modified>
</cp:coreProperties>
</file>